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5" r:id="rId3"/>
    <p:sldId id="269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4" r:id="rId12"/>
    <p:sldId id="305" r:id="rId13"/>
    <p:sldId id="306" r:id="rId14"/>
    <p:sldId id="296" r:id="rId15"/>
    <p:sldId id="297" r:id="rId16"/>
    <p:sldId id="299" r:id="rId17"/>
    <p:sldId id="300" r:id="rId18"/>
    <p:sldId id="298" r:id="rId19"/>
    <p:sldId id="301" r:id="rId20"/>
    <p:sldId id="302" r:id="rId21"/>
    <p:sldId id="303" r:id="rId22"/>
    <p:sldId id="307" r:id="rId23"/>
    <p:sldId id="290" r:id="rId24"/>
    <p:sldId id="291" r:id="rId25"/>
    <p:sldId id="292" r:id="rId26"/>
    <p:sldId id="293" r:id="rId27"/>
    <p:sldId id="268" r:id="rId28"/>
    <p:sldId id="281" r:id="rId29"/>
    <p:sldId id="272" r:id="rId30"/>
    <p:sldId id="273" r:id="rId31"/>
    <p:sldId id="30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 k" initials="dk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82" autoAdjust="0"/>
    <p:restoredTop sz="92338"/>
  </p:normalViewPr>
  <p:slideViewPr>
    <p:cSldViewPr snapToGrid="0">
      <p:cViewPr varScale="1">
        <p:scale>
          <a:sx n="80" d="100"/>
          <a:sy n="80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summary and questions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D46FC-A4D0-7D4F-A882-6FBCC8FBAA49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278EA-CD4F-1449-BA11-669CE6D8A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88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summary and questions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7C3B9-9A95-2A4D-A367-94D61AA87FC4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9B3B6-796C-7D40-B9E7-BAA55979C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6956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9B3B6-796C-7D40-B9E7-BAA55979CB85}" type="slidenum">
              <a:rPr lang="en-US" smtClean="0"/>
              <a:t>2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summary and questions</a:t>
            </a:r>
          </a:p>
        </p:txBody>
      </p:sp>
    </p:spTree>
    <p:extLst>
      <p:ext uri="{BB962C8B-B14F-4D97-AF65-F5344CB8AC3E}">
        <p14:creationId xmlns:p14="http://schemas.microsoft.com/office/powerpoint/2010/main" val="26819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summary and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09B3B6-796C-7D40-B9E7-BAA55979CB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19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summary and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09B3B6-796C-7D40-B9E7-BAA55979CB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6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summary and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09B3B6-796C-7D40-B9E7-BAA55979CB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09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summary and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09B3B6-796C-7D40-B9E7-BAA55979CB8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00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summary and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09B3B6-796C-7D40-B9E7-BAA55979CB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931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summary and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09B3B6-796C-7D40-B9E7-BAA55979CB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62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summary and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09B3B6-796C-7D40-B9E7-BAA55979CB8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35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summary and questions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09B3B6-796C-7D40-B9E7-BAA55979CB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5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1D0DB-6E8D-4B21-A1A4-4701105E7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B046E3-16CF-4532-A740-9ADA71343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9FF7F-C671-4A78-9873-B7DA6B7A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40545-2D53-490D-89A7-063B57334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A24F7-EB60-4796-93A3-129F2EE3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05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E22A-D0E7-475F-8E7A-A7F1F01F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6D504-1507-4FAA-8DE9-F4045BD4A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2D068-F3BB-4B7A-BB2F-8393EE737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EECB0-15D7-4825-82E4-187F68523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3AD9D-3A1E-4E8D-A186-42FE08CF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33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1EB85F-64C4-4D44-A3D7-77F7CF5FD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B1AA5-7151-4464-B6AE-7CB4F7260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5FBD4-0402-4F97-96B2-D17638EDC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1A015-3451-4F10-88A0-CDD9E85AC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BE74D-5008-448D-92FC-4CCDC526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8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1" y="6418262"/>
            <a:ext cx="12206817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33" name="© 2016 | Coding Boot Camp - All Rights Reserved"/>
          <p:cNvSpPr/>
          <p:nvPr/>
        </p:nvSpPr>
        <p:spPr>
          <a:xfrm>
            <a:off x="8329083" y="6540500"/>
            <a:ext cx="3716868" cy="213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rPr sz="800"/>
              <a:t>© 2016 | Coding Boot Camp - All Rights Reserved</a:t>
            </a:r>
          </a:p>
        </p:txBody>
      </p:sp>
      <p:sp>
        <p:nvSpPr>
          <p:cNvPr id="34" name="Line"/>
          <p:cNvSpPr/>
          <p:nvPr/>
        </p:nvSpPr>
        <p:spPr>
          <a:xfrm>
            <a:off x="-2" y="654050"/>
            <a:ext cx="12192003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288888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E6FA-8EBE-4EFA-9498-AAFB9F51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37C68-6200-41DA-AE9F-3A4781CCC7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DD542-286D-4F79-9C51-8DE20DDA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DE827-0570-4A58-BA17-A3A191A5E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38E9B-CD44-4ED7-BE47-962119B01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34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5ED87-CB0B-4D4C-AF38-7E5DABCF8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3CF40-636F-412D-B5EF-6EF7E429C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3D21D-92D4-47CE-910D-51B4D5C15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9B091-F254-4BC1-A671-16A0D031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8B785-0EC1-4205-965E-55F93ACE8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1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B0D3-9357-4135-A1F7-9F123E55F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152A1-CD0E-48CD-AEA0-D140BFDD73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58ED0-82EC-4403-8579-E1723E501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FB630-FD8C-4178-9A61-B433EFB57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D5393-C89D-477A-852B-AF31C29CD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E8121-1E1E-48EB-94AF-97503CF59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9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DF41-6095-40DD-AE5B-719D98DA0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C16FE-479A-48F6-A0D2-1EE8A21C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213F8-850B-4074-B21F-165076060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3DDF55-AE78-4E54-80C7-8952E6AD0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32D369-21E9-473E-A0D2-33944FAFD4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6225D7-9AF3-4784-9C7E-3C7030A3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D3887D-8C58-4153-A9D7-DB3DF481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FF2F7-76DC-404F-99E2-1074C8C2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0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E3E5-18C7-4C16-AC04-59E64E0A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65AF4-EF2F-44E9-976C-4D0E517B8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F9D26-3716-4224-A526-A3118055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53FBB-74CE-464B-99B2-A93BDCE80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8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69CE8E-44C7-473F-95A7-4A19781F1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C9843-9133-454F-90FC-933494368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25DA7-A45F-4157-BCAD-AC73FACBC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89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D7AE-BD1A-4648-807C-7E856A8B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D44FB-6D93-4BA3-B739-9BAF0391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EE254-2A8B-465A-A251-3865B10E43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48D07-C940-4DAB-BF55-62B18F638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4A6650-C16A-4969-AD3F-EE650473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596A0-9A55-4A9A-9F15-8265C1D2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2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F0B88-9385-4DA1-A3E5-C50C36CCC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CE0C99-E990-43F9-8BE5-47EE8A9CA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09D72-B081-4DF6-AB10-A738CDFF3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D1952-7C8F-4E4A-9B7D-F35EB3A87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98623-0D10-4759-B50B-FAD739043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C1482-D91C-415D-9934-22B3A5F5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72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97654-61F4-4381-90B8-5D16B013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AF82C-477C-4FD5-8691-A0DD3286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33E7F-F23A-4C76-8082-26E5B2BC6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01492-3BC1-4648-87C2-AF46BFCEA93F}" type="datetimeFigureOut">
              <a:rPr lang="en-US" smtClean="0"/>
              <a:t>7/6/2018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89CB5-D4F2-4161-AF2A-F31034E33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C70F8-B425-4A14-B118-DA36D37A2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55B1-59C8-41B0-A7FF-C38ABB354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68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r390/Movies_Exploration" TargetMode="External"/><Relationship Id="rId2" Type="http://schemas.openxmlformats.org/officeDocument/2006/relationships/hyperlink" Target="https://www.kaggle.com/tmdb/tmdb-movie-metadata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B530-0356-4B37-A2AC-FEBE8D27E1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TMDb</a:t>
            </a:r>
            <a:r>
              <a:rPr lang="en-US" dirty="0"/>
              <a:t> Movies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D7182-D9B1-4049-81F8-5F733A38C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1339"/>
            <a:ext cx="9144000" cy="2544417"/>
          </a:xfrm>
        </p:spPr>
        <p:txBody>
          <a:bodyPr>
            <a:normAutofit lnSpcReduction="10000"/>
          </a:bodyPr>
          <a:lstStyle/>
          <a:p>
            <a:r>
              <a:rPr lang="en-US" sz="2800" dirty="0" err="1"/>
              <a:t>Datadoctors</a:t>
            </a:r>
            <a:r>
              <a:rPr lang="en-US" sz="2800" dirty="0"/>
              <a:t> team:</a:t>
            </a:r>
          </a:p>
          <a:p>
            <a:r>
              <a:rPr lang="en-US" dirty="0"/>
              <a:t>Michael Rutkowski</a:t>
            </a:r>
          </a:p>
          <a:p>
            <a:r>
              <a:rPr lang="en-US" dirty="0"/>
              <a:t>Jing Xu</a:t>
            </a:r>
          </a:p>
          <a:p>
            <a:r>
              <a:rPr lang="en-US" dirty="0"/>
              <a:t>Deepa </a:t>
            </a:r>
            <a:r>
              <a:rPr lang="en-US" dirty="0" err="1"/>
              <a:t>Karnani</a:t>
            </a:r>
            <a:endParaRPr lang="en-US" dirty="0"/>
          </a:p>
          <a:p>
            <a:r>
              <a:rPr lang="en-US" dirty="0"/>
              <a:t>"This product uses the </a:t>
            </a:r>
            <a:r>
              <a:rPr lang="en-US" dirty="0" err="1"/>
              <a:t>TMDb</a:t>
            </a:r>
            <a:r>
              <a:rPr lang="en-US" dirty="0"/>
              <a:t> API but is not endorsed or certified by </a:t>
            </a:r>
            <a:r>
              <a:rPr lang="en-US" dirty="0" err="1"/>
              <a:t>TMDb</a:t>
            </a:r>
            <a:r>
              <a:rPr lang="en-US" dirty="0"/>
              <a:t>."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55E0A9-229F-4BCC-B63C-0E141CA23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608" y="3602039"/>
            <a:ext cx="1260842" cy="116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95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371475" y="136163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Data Clean Up and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C093F-03E9-447B-8609-7EE6B1F9177D}"/>
              </a:ext>
            </a:extLst>
          </p:cNvPr>
          <p:cNvSpPr txBox="1"/>
          <p:nvPr/>
        </p:nvSpPr>
        <p:spPr>
          <a:xfrm>
            <a:off x="993914" y="914399"/>
            <a:ext cx="3949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10 Best Film Production Companies</a:t>
            </a:r>
          </a:p>
          <a:p>
            <a:r>
              <a:rPr lang="en-US" dirty="0"/>
              <a:t>Warner Bros.</a:t>
            </a:r>
          </a:p>
          <a:p>
            <a:r>
              <a:rPr lang="en-US" dirty="0"/>
              <a:t>Sony Pictures Motion Picture Group</a:t>
            </a:r>
          </a:p>
          <a:p>
            <a:r>
              <a:rPr lang="en-US" dirty="0"/>
              <a:t>Walt Disney Studios</a:t>
            </a:r>
          </a:p>
          <a:p>
            <a:r>
              <a:rPr lang="en-US" dirty="0"/>
              <a:t>Universal Pictures</a:t>
            </a:r>
          </a:p>
          <a:p>
            <a:r>
              <a:rPr lang="en-US" dirty="0"/>
              <a:t>20th Century Fox</a:t>
            </a:r>
          </a:p>
          <a:p>
            <a:r>
              <a:rPr lang="en-US" dirty="0"/>
              <a:t>Paramount Pictures</a:t>
            </a:r>
          </a:p>
          <a:p>
            <a:r>
              <a:rPr lang="en-US" dirty="0"/>
              <a:t>Lionsgate Films</a:t>
            </a:r>
          </a:p>
          <a:p>
            <a:r>
              <a:rPr lang="en-US" dirty="0"/>
              <a:t>The Weinstein Company</a:t>
            </a:r>
          </a:p>
          <a:p>
            <a:r>
              <a:rPr lang="en-US" dirty="0"/>
              <a:t>Metro-Goldwyn-Mayer Studios</a:t>
            </a:r>
          </a:p>
          <a:p>
            <a:r>
              <a:rPr lang="en-US" dirty="0"/>
              <a:t>DreamWorks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0EE1A-D370-44CD-BAEC-A802CBBF6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553"/>
            <a:ext cx="5435904" cy="56710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148C9-C67C-494A-8C59-69805CE099F8}"/>
              </a:ext>
            </a:extLst>
          </p:cNvPr>
          <p:cNvSpPr txBox="1"/>
          <p:nvPr/>
        </p:nvSpPr>
        <p:spPr>
          <a:xfrm>
            <a:off x="5679831" y="914399"/>
            <a:ext cx="5020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this was completed, a df was created for each genre from the list that corresponds to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similar process was used for each production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then used these </a:t>
            </a:r>
            <a:r>
              <a:rPr lang="en-US" dirty="0" err="1"/>
              <a:t>dfs</a:t>
            </a:r>
            <a:r>
              <a:rPr lang="en-US" dirty="0"/>
              <a:t> to compare things like how their revenues or voter score averages compare to each other</a:t>
            </a:r>
          </a:p>
        </p:txBody>
      </p:sp>
    </p:spTree>
    <p:extLst>
      <p:ext uri="{BB962C8B-B14F-4D97-AF65-F5344CB8AC3E}">
        <p14:creationId xmlns:p14="http://schemas.microsoft.com/office/powerpoint/2010/main" val="19444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51081" y="126379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809" y="1616013"/>
            <a:ext cx="5135065" cy="36100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1078" y="126379"/>
            <a:ext cx="5006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Film market booming from 1990s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8940" y="5564729"/>
            <a:ext cx="7119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Film number, budget and revenue increased significantly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00" y="1736784"/>
            <a:ext cx="6053023" cy="32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220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18" y="1125549"/>
            <a:ext cx="5481557" cy="3601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104" y="1067589"/>
            <a:ext cx="5219040" cy="38292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25429" y="5017585"/>
            <a:ext cx="75953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Choose Films Released year &gt;1990 for the following analysis</a:t>
            </a:r>
          </a:p>
          <a:p>
            <a:endParaRPr lang="en-US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Total Film Number: 2874</a:t>
            </a:r>
          </a:p>
        </p:txBody>
      </p:sp>
      <p:sp>
        <p:nvSpPr>
          <p:cNvPr id="5" name="Rectangle 4"/>
          <p:cNvSpPr/>
          <p:nvPr/>
        </p:nvSpPr>
        <p:spPr>
          <a:xfrm>
            <a:off x="9951081" y="126379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383773-4EEB-4D95-B6E5-7365B2A54528}"/>
              </a:ext>
            </a:extLst>
          </p:cNvPr>
          <p:cNvSpPr/>
          <p:nvPr/>
        </p:nvSpPr>
        <p:spPr>
          <a:xfrm>
            <a:off x="635176" y="126379"/>
            <a:ext cx="5006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Film market booming from 1990s</a:t>
            </a:r>
          </a:p>
        </p:txBody>
      </p:sp>
    </p:spTree>
    <p:extLst>
      <p:ext uri="{BB962C8B-B14F-4D97-AF65-F5344CB8AC3E}">
        <p14:creationId xmlns:p14="http://schemas.microsoft.com/office/powerpoint/2010/main" val="75927241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722" y="1078331"/>
            <a:ext cx="9129587" cy="245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52790" y="708998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latin typeface="Arial" charset="0"/>
                <a:ea typeface="Arial" charset="0"/>
                <a:cs typeface="Arial" charset="0"/>
              </a:rPr>
              <a:t>Original data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9951081" y="126379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73" y="4332497"/>
            <a:ext cx="3618157" cy="14471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53247" y="3673621"/>
            <a:ext cx="8191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Arial" charset="0"/>
                <a:ea typeface="Arial" charset="0"/>
                <a:cs typeface="Arial" charset="0"/>
              </a:rPr>
              <a:t>Probplot</a:t>
            </a:r>
            <a:r>
              <a:rPr lang="en-US" b="1" dirty="0">
                <a:latin typeface="Arial" charset="0"/>
                <a:ea typeface="Arial" charset="0"/>
                <a:cs typeface="Arial" charset="0"/>
              </a:rPr>
              <a:t> after BOX-COX transformation – Adjusting for skewness of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1770248" y="398130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budget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929" y="4281444"/>
            <a:ext cx="3781725" cy="15492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65314" y="395998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revenue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853" y="4281444"/>
            <a:ext cx="3688176" cy="144102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503082" y="3959988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popularity</a:t>
            </a:r>
          </a:p>
        </p:txBody>
      </p:sp>
    </p:spTree>
    <p:extLst>
      <p:ext uri="{BB962C8B-B14F-4D97-AF65-F5344CB8AC3E}">
        <p14:creationId xmlns:p14="http://schemas.microsoft.com/office/powerpoint/2010/main" val="8821754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75736" y="0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27749" y="138499"/>
            <a:ext cx="5654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latin typeface="Arial" charset="0"/>
                <a:ea typeface="Arial" charset="0"/>
                <a:cs typeface="Arial" charset="0"/>
              </a:rPr>
              <a:t>What factors decide revenue of film? 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516" y="1010423"/>
            <a:ext cx="6745392" cy="53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09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75736" y="0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9845"/>
            <a:ext cx="3318968" cy="32414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166" y="1469063"/>
            <a:ext cx="4890340" cy="4026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7773" y="138499"/>
            <a:ext cx="30748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latin typeface="Arial" charset="0"/>
                <a:ea typeface="Arial" charset="0"/>
                <a:cs typeface="Arial" charset="0"/>
              </a:rPr>
              <a:t>Budget Vs Revenue</a:t>
            </a:r>
            <a:endParaRPr lang="en-US" sz="2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968" y="1568510"/>
            <a:ext cx="3982692" cy="3959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968" y="4033607"/>
            <a:ext cx="914180" cy="71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321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0" y="758499"/>
            <a:ext cx="3471899" cy="34068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475736" y="0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55310" y="138499"/>
            <a:ext cx="3518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Popularity Vs Revenue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201" y="1690466"/>
            <a:ext cx="4836572" cy="3739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909" y="1690466"/>
            <a:ext cx="3850490" cy="3739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4898" y="1842260"/>
            <a:ext cx="711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4787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373"/>
            <a:ext cx="3236082" cy="2999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914" y="2122096"/>
            <a:ext cx="4731086" cy="364034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9308" y="184666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Rating Vs Revenue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604" y="2208362"/>
            <a:ext cx="4220059" cy="3507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933" y="2347633"/>
            <a:ext cx="711200" cy="53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75736" y="0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0695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75736" y="0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978" y="1179537"/>
            <a:ext cx="5564617" cy="43758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18872" y="220437"/>
            <a:ext cx="3677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>
                <a:latin typeface="Arial" charset="0"/>
                <a:ea typeface="Arial" charset="0"/>
                <a:cs typeface="Arial" charset="0"/>
              </a:rPr>
              <a:t>Released Month Vs Revenue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2" y="1179538"/>
            <a:ext cx="5850691" cy="4102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31914" y="225212"/>
            <a:ext cx="34456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Released Year Vs Revenue</a:t>
            </a:r>
          </a:p>
        </p:txBody>
      </p:sp>
      <p:sp>
        <p:nvSpPr>
          <p:cNvPr id="8" name="Rectangle 7"/>
          <p:cNvSpPr/>
          <p:nvPr/>
        </p:nvSpPr>
        <p:spPr>
          <a:xfrm>
            <a:off x="1518028" y="4819973"/>
            <a:ext cx="888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/>
              <a:t>Budget </a:t>
            </a:r>
          </a:p>
          <a:p>
            <a:pPr algn="ctr"/>
            <a:r>
              <a:rPr lang="en-US" sz="1200" dirty="0"/>
              <a:t>Breakdown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8870" y="4857730"/>
            <a:ext cx="888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Budget</a:t>
            </a:r>
          </a:p>
          <a:p>
            <a:pPr algn="ctr"/>
            <a:r>
              <a:rPr lang="en-US" sz="1200" dirty="0"/>
              <a:t>Breakdown</a:t>
            </a:r>
          </a:p>
        </p:txBody>
      </p:sp>
    </p:spTree>
    <p:extLst>
      <p:ext uri="{BB962C8B-B14F-4D97-AF65-F5344CB8AC3E}">
        <p14:creationId xmlns:p14="http://schemas.microsoft.com/office/powerpoint/2010/main" val="41516706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475736" y="0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19694" y="1991918"/>
            <a:ext cx="32723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000" b="1" dirty="0">
                <a:latin typeface="Arial" charset="0"/>
                <a:ea typeface="Arial" charset="0"/>
                <a:cs typeface="Arial" charset="0"/>
              </a:rPr>
              <a:t>Top ten </a:t>
            </a:r>
            <a:r>
              <a:rPr lang="hr-HR" sz="2000" b="1" dirty="0" err="1">
                <a:latin typeface="Arial" charset="0"/>
                <a:ea typeface="Arial" charset="0"/>
                <a:cs typeface="Arial" charset="0"/>
              </a:rPr>
              <a:t>genres</a:t>
            </a:r>
            <a:r>
              <a:rPr lang="hr-HR" sz="2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hr-HR" sz="2000" b="1" dirty="0" err="1">
                <a:latin typeface="Arial" charset="0"/>
                <a:ea typeface="Arial" charset="0"/>
                <a:cs typeface="Arial" charset="0"/>
              </a:rPr>
              <a:t>compose</a:t>
            </a:r>
            <a:r>
              <a:rPr lang="hr-HR" sz="2000" b="1" dirty="0"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r>
              <a:rPr lang="hr-HR" sz="2000" b="1" dirty="0">
                <a:latin typeface="Arial" charset="0"/>
                <a:ea typeface="Arial" charset="0"/>
                <a:cs typeface="Arial" charset="0"/>
              </a:rPr>
              <a:t>&gt;99.9% </a:t>
            </a:r>
            <a:r>
              <a:rPr lang="hr-HR" sz="2000" b="1" dirty="0" err="1">
                <a:latin typeface="Arial" charset="0"/>
                <a:ea typeface="Arial" charset="0"/>
                <a:cs typeface="Arial" charset="0"/>
              </a:rPr>
              <a:t>of</a:t>
            </a:r>
            <a:r>
              <a:rPr lang="hr-HR" sz="2000" b="1" dirty="0">
                <a:latin typeface="Arial" charset="0"/>
                <a:ea typeface="Arial" charset="0"/>
                <a:cs typeface="Arial" charset="0"/>
              </a:rPr>
              <a:t> total </a:t>
            </a:r>
            <a:r>
              <a:rPr lang="hr-HR" sz="2000" b="1" dirty="0" err="1">
                <a:latin typeface="Arial" charset="0"/>
                <a:ea typeface="Arial" charset="0"/>
                <a:cs typeface="Arial" charset="0"/>
              </a:rPr>
              <a:t>films</a:t>
            </a:r>
            <a:endParaRPr lang="hr-HR" sz="2000" b="1" dirty="0">
              <a:latin typeface="Arial" charset="0"/>
              <a:ea typeface="Arial" charset="0"/>
              <a:cs typeface="Arial" charset="0"/>
            </a:endParaRPr>
          </a:p>
          <a:p>
            <a:r>
              <a:rPr lang="hr-HR" sz="2000" b="1" dirty="0">
                <a:latin typeface="Arial" charset="0"/>
                <a:ea typeface="Arial" charset="0"/>
                <a:cs typeface="Arial" charset="0"/>
              </a:rPr>
              <a:t>&gt;</a:t>
            </a:r>
            <a:r>
              <a:rPr lang="fi-FI" sz="2000" b="1" dirty="0">
                <a:latin typeface="Arial" charset="0"/>
                <a:ea typeface="Arial" charset="0"/>
                <a:cs typeface="Arial" charset="0"/>
              </a:rPr>
              <a:t> 87.67 of </a:t>
            </a:r>
            <a:r>
              <a:rPr lang="fi-FI" sz="2000" b="1" dirty="0" err="1">
                <a:latin typeface="Arial" charset="0"/>
                <a:ea typeface="Arial" charset="0"/>
                <a:cs typeface="Arial" charset="0"/>
              </a:rPr>
              <a:t>total</a:t>
            </a:r>
            <a:r>
              <a:rPr lang="fi-FI" sz="2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i-FI" sz="2000" b="1" dirty="0" err="1">
                <a:latin typeface="Arial" charset="0"/>
                <a:ea typeface="Arial" charset="0"/>
                <a:cs typeface="Arial" charset="0"/>
              </a:rPr>
              <a:t>revenue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7323"/>
            <a:ext cx="4100781" cy="33819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076" y="746700"/>
            <a:ext cx="4388787" cy="34629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93159" y="46643"/>
            <a:ext cx="3076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Genres Vs Revenue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002" y="3554082"/>
            <a:ext cx="4693023" cy="28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429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oding Requirements"/>
          <p:cNvSpPr/>
          <p:nvPr/>
        </p:nvSpPr>
        <p:spPr>
          <a:xfrm>
            <a:off x="304800" y="202302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Researching </a:t>
            </a:r>
            <a:r>
              <a:rPr lang="en-US" dirty="0" err="1"/>
              <a:t>TMDb</a:t>
            </a:r>
            <a:r>
              <a:rPr lang="en-US" dirty="0"/>
              <a:t> Movie database with API</a:t>
            </a:r>
            <a:endParaRPr dirty="0"/>
          </a:p>
        </p:txBody>
      </p:sp>
      <p:sp>
        <p:nvSpPr>
          <p:cNvPr id="112" name="Must uses at least two APIs…"/>
          <p:cNvSpPr/>
          <p:nvPr/>
        </p:nvSpPr>
        <p:spPr>
          <a:xfrm>
            <a:off x="304800" y="762001"/>
            <a:ext cx="11652737" cy="54461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Researched the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TMDb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Movie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Overview of movie market during time year&gt;1990 for following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Factors that result in greater revenue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Month vs revenue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Budget vs revenue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Genres vs revenue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vote vs revenue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Popularity vs revenue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Factors that cause a higher movie rating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Popularity vs average vote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Genres vs average vote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Budget vs average vote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Vader Sentiment Analysis vs average vote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Production Companies that make the highest movies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bigger production companies have better budget, personnel or marketing strategists? Higher Profit margin?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Lack of data, need for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136606" y="98426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4292E"/>
                </a:solidFill>
                <a:latin typeface="-apple-system" charset="0"/>
              </a:rPr>
              <a:t>Motivation &amp; Summary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75736" y="0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80125" y="72560"/>
            <a:ext cx="4290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What makes a film popular?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2" y="782202"/>
            <a:ext cx="4144936" cy="260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748" y="2416857"/>
            <a:ext cx="3466541" cy="35008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828" y="2416858"/>
            <a:ext cx="4220667" cy="3768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923" y="2564466"/>
            <a:ext cx="736600" cy="50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84831" y="1233038"/>
            <a:ext cx="4290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Popularity &amp; Budget</a:t>
            </a:r>
          </a:p>
        </p:txBody>
      </p:sp>
    </p:spTree>
    <p:extLst>
      <p:ext uri="{BB962C8B-B14F-4D97-AF65-F5344CB8AC3E}">
        <p14:creationId xmlns:p14="http://schemas.microsoft.com/office/powerpoint/2010/main" val="136555319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75736" y="0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25" y="743735"/>
            <a:ext cx="3693410" cy="31402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77360" y="51759"/>
            <a:ext cx="4290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Popularity &amp; Rating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237" y="743308"/>
            <a:ext cx="3619381" cy="3130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662" y="947585"/>
            <a:ext cx="601502" cy="4459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733" y="3883961"/>
            <a:ext cx="4235204" cy="24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2968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475736" y="0"/>
            <a:ext cx="1553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rgbClr val="24292E"/>
                </a:solidFill>
                <a:latin typeface="-apple-system" charset="0"/>
              </a:rPr>
              <a:t>Data Analysis</a:t>
            </a:r>
            <a:endParaRPr lang="en-US" dirty="0">
              <a:solidFill>
                <a:srgbClr val="24292E"/>
              </a:solidFill>
              <a:latin typeface="-apple-system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73" y="2661182"/>
            <a:ext cx="5904740" cy="3762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1159"/>
          <a:stretch/>
        </p:blipFill>
        <p:spPr>
          <a:xfrm>
            <a:off x="152519" y="708992"/>
            <a:ext cx="5834213" cy="36964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77360" y="51759"/>
            <a:ext cx="4290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Popularity &amp; Genres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642" y="911518"/>
            <a:ext cx="1203390" cy="167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2741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392356" y="177711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Discussion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1765C6-8F70-4C38-820E-2E97EFD8065E}"/>
              </a:ext>
            </a:extLst>
          </p:cNvPr>
          <p:cNvSpPr txBox="1"/>
          <p:nvPr/>
        </p:nvSpPr>
        <p:spPr>
          <a:xfrm>
            <a:off x="263769" y="800100"/>
            <a:ext cx="9812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Does a higher budget make a better movie?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CD27B-3290-4988-87A3-502F01AC9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71" y="1344267"/>
            <a:ext cx="10127858" cy="17603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80652-EE55-4349-86F1-62D84E1C3E71}"/>
              </a:ext>
            </a:extLst>
          </p:cNvPr>
          <p:cNvSpPr txBox="1"/>
          <p:nvPr/>
        </p:nvSpPr>
        <p:spPr>
          <a:xfrm>
            <a:off x="263769" y="3429000"/>
            <a:ext cx="560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from the low correlation score that a movie’s budget is not correlated with how much a movie is enjoyed</a:t>
            </a:r>
          </a:p>
        </p:txBody>
      </p:sp>
    </p:spTree>
    <p:extLst>
      <p:ext uri="{BB962C8B-B14F-4D97-AF65-F5344CB8AC3E}">
        <p14:creationId xmlns:p14="http://schemas.microsoft.com/office/powerpoint/2010/main" val="50748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300037" y="984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6B407-43A6-4604-A44E-A8BC8A297109}"/>
              </a:ext>
            </a:extLst>
          </p:cNvPr>
          <p:cNvSpPr txBox="1"/>
          <p:nvPr/>
        </p:nvSpPr>
        <p:spPr>
          <a:xfrm>
            <a:off x="193431" y="808892"/>
            <a:ext cx="8417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Which production company makes the highest average rated movie?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DB0E7F-A37E-450C-892D-18E9EEF88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1" y="1526478"/>
            <a:ext cx="3615364" cy="36153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75B145-8577-409C-8A35-9946EC5427D9}"/>
              </a:ext>
            </a:extLst>
          </p:cNvPr>
          <p:cNvSpPr txBox="1"/>
          <p:nvPr/>
        </p:nvSpPr>
        <p:spPr>
          <a:xfrm>
            <a:off x="7542335" y="1608260"/>
            <a:ext cx="45368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from this chart that Disney movies are rated higher than any of the other companies who made the most movies from 1990 to the end of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followed closely by Touchstone Picture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Movies are rated on a scale of 1 to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of the companies represented have scores between 6.1 and 6.5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C48C3-F726-45E8-B073-164800DD0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795" y="1490036"/>
            <a:ext cx="3811674" cy="36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439615" y="238747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AB906-CC0A-4974-95F1-CC137059DB36}"/>
              </a:ext>
            </a:extLst>
          </p:cNvPr>
          <p:cNvSpPr txBox="1"/>
          <p:nvPr/>
        </p:nvSpPr>
        <p:spPr>
          <a:xfrm>
            <a:off x="439615" y="914400"/>
            <a:ext cx="85197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Which genres have the highest rated movies?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3A1D01-5D47-4B86-90DD-ED44AF2D8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6" y="1345287"/>
            <a:ext cx="4044462" cy="46364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4D3813-C272-4133-AF85-5D84875B0AE5}"/>
              </a:ext>
            </a:extLst>
          </p:cNvPr>
          <p:cNvSpPr txBox="1"/>
          <p:nvPr/>
        </p:nvSpPr>
        <p:spPr>
          <a:xfrm>
            <a:off x="7868984" y="1632184"/>
            <a:ext cx="40444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that Documentaries are the most well liked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History and War both come in second in this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three genres are all well researched before being made and are also grounded in reality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4DACA-4DDC-46EB-BE43-0FCEAA16F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288" y="1425209"/>
            <a:ext cx="3779696" cy="455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2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474785" y="200070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BCFAE-3AF5-4CCF-9D87-F937C873930A}"/>
              </a:ext>
            </a:extLst>
          </p:cNvPr>
          <p:cNvSpPr txBox="1"/>
          <p:nvPr/>
        </p:nvSpPr>
        <p:spPr>
          <a:xfrm>
            <a:off x="474785" y="940777"/>
            <a:ext cx="10075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Does the positivity of a movie affect its rating?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C0C306-3C8C-4B62-AFA3-65384EC2E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" y="1472452"/>
            <a:ext cx="4489619" cy="29588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D3430-5A01-4B20-B0D8-215D41737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85" y="4642339"/>
            <a:ext cx="9632515" cy="16765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F8120F-B494-4C82-8472-1D8BB7B23454}"/>
              </a:ext>
            </a:extLst>
          </p:cNvPr>
          <p:cNvSpPr txBox="1"/>
          <p:nvPr/>
        </p:nvSpPr>
        <p:spPr>
          <a:xfrm>
            <a:off x="4964404" y="1617785"/>
            <a:ext cx="5973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 from the scatter plot and the correlation that how positive or negative a movie’s plot is, has an insignificant correlation to how much people enjoy a movie</a:t>
            </a:r>
          </a:p>
        </p:txBody>
      </p:sp>
    </p:spTree>
    <p:extLst>
      <p:ext uri="{BB962C8B-B14F-4D97-AF65-F5344CB8AC3E}">
        <p14:creationId xmlns:p14="http://schemas.microsoft.com/office/powerpoint/2010/main" val="142815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e Glam for the Camera"/>
          <p:cNvSpPr/>
          <p:nvPr/>
        </p:nvSpPr>
        <p:spPr>
          <a:xfrm>
            <a:off x="1046922" y="984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Final Conclusions / Summary of Major Findings</a:t>
            </a:r>
            <a:endParaRPr dirty="0"/>
          </a:p>
        </p:txBody>
      </p:sp>
      <p:sp>
        <p:nvSpPr>
          <p:cNvPr id="121" name="All presentations will be recorded……"/>
          <p:cNvSpPr/>
          <p:nvPr/>
        </p:nvSpPr>
        <p:spPr>
          <a:xfrm>
            <a:off x="1046922" y="762001"/>
            <a:ext cx="10522226" cy="7477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Every movie is a must watch !? Don’t forget to tweet and give away movie endings! </a:t>
            </a:r>
            <a:r>
              <a:rPr lang="en-US" dirty="0"/>
              <a:t>– LOL!</a:t>
            </a: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Twitter was only made available last decade but movies have been here since 1927! </a:t>
            </a:r>
            <a:r>
              <a:rPr lang="en-US" dirty="0"/>
              <a:t>– LOL!</a:t>
            </a: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Budget and Revenue are highly correlated – higher budget movies generated greater revenue </a:t>
            </a:r>
            <a:r>
              <a:rPr lang="en-US" sz="3000" dirty="0" err="1"/>
              <a:t>upto</a:t>
            </a:r>
            <a:r>
              <a:rPr lang="en-US" sz="3000" dirty="0"/>
              <a:t> a max value of 250 M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Popularity of the movie also resulted in higher revenue max 500M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Rating of a movie didn’t largely affect revenue, Marketing(no data), time of release “Month”, year of release also affected data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Higher revenues were generated mostly from “Action” movies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Movies with “Drama” were mostly made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Moves were more popular after 1990’s</a:t>
            </a:r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e Glam for the Camera"/>
          <p:cNvSpPr/>
          <p:nvPr/>
        </p:nvSpPr>
        <p:spPr>
          <a:xfrm>
            <a:off x="1046922" y="984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Difficulties!</a:t>
            </a:r>
            <a:endParaRPr dirty="0"/>
          </a:p>
        </p:txBody>
      </p:sp>
      <p:sp>
        <p:nvSpPr>
          <p:cNvPr id="121" name="All presentations will be recorded……"/>
          <p:cNvSpPr/>
          <p:nvPr/>
        </p:nvSpPr>
        <p:spPr>
          <a:xfrm>
            <a:off x="1046922" y="762001"/>
            <a:ext cx="10522226" cy="5630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Lack of data sources for complete dataset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Merging issues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Limit of API Calls for data collection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New to </a:t>
            </a:r>
            <a:r>
              <a:rPr lang="en-US" sz="3000" dirty="0" err="1"/>
              <a:t>Github</a:t>
            </a:r>
            <a:r>
              <a:rPr lang="en-US" sz="3000" dirty="0"/>
              <a:t> collaboration/ Slack etc.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Within the datasets:</a:t>
            </a:r>
          </a:p>
          <a:p>
            <a:pPr lvl="1">
              <a:buSzPct val="100000"/>
              <a:buFont typeface="Arial"/>
              <a:buChar char="•"/>
              <a:defRPr sz="3000"/>
            </a:pPr>
            <a:r>
              <a:rPr lang="en-US" dirty="0"/>
              <a:t>Dictionaries, that needed sorting and evaluating based off of missing values and characters unrecognizable to pandas </a:t>
            </a:r>
            <a:r>
              <a:rPr lang="en-US" dirty="0" err="1"/>
              <a:t>dfs</a:t>
            </a:r>
            <a:endParaRPr lang="en-US" dirty="0"/>
          </a:p>
          <a:p>
            <a:pPr lvl="1">
              <a:buSzPct val="100000"/>
              <a:buFont typeface="Arial"/>
              <a:buChar char="•"/>
              <a:defRPr sz="3000"/>
            </a:pPr>
            <a:endParaRPr lang="en-US" dirty="0"/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22178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e Glam for the Camera"/>
          <p:cNvSpPr/>
          <p:nvPr/>
        </p:nvSpPr>
        <p:spPr>
          <a:xfrm>
            <a:off x="1046922" y="984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Conclusions/ Future Work/ Roadmap &gt; 2 weeks</a:t>
            </a:r>
            <a:endParaRPr dirty="0"/>
          </a:p>
        </p:txBody>
      </p:sp>
      <p:sp>
        <p:nvSpPr>
          <p:cNvPr id="121" name="All presentations will be recorded……"/>
          <p:cNvSpPr/>
          <p:nvPr/>
        </p:nvSpPr>
        <p:spPr>
          <a:xfrm>
            <a:off x="1046922" y="762001"/>
            <a:ext cx="10522226" cy="6554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Investigating other data sources such as IMDb/ </a:t>
            </a:r>
            <a:r>
              <a:rPr lang="en-US" sz="3000" dirty="0" err="1"/>
              <a:t>OMDb</a:t>
            </a: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Make API Calls to NYTimes / Rotten Tomatoes/ Twitter to see if the Vader Analysis tells us more about how the general public feels about the movies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Build a data model on logistic regression or other predictive models to predict future movie trends in budget, revenue to calculate profits and trends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Compare data based on statistical chi </a:t>
            </a:r>
            <a:r>
              <a:rPr lang="en-US" sz="3000" dirty="0" err="1"/>
              <a:t>sq</a:t>
            </a:r>
            <a:r>
              <a:rPr lang="en-US" sz="3000" dirty="0"/>
              <a:t> or other distributions to evaluate correlation between genres and/or mega blockbusters 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Data collection by regions in US with Data/Census</a:t>
            </a:r>
          </a:p>
          <a:p>
            <a:pPr>
              <a:buSzPct val="100000"/>
              <a:buFont typeface="Arial"/>
              <a:buChar char="•"/>
              <a:defRPr sz="3000"/>
            </a:pPr>
            <a:r>
              <a:rPr lang="en-US" sz="3000" dirty="0"/>
              <a:t>Evaluate with other data analysis </a:t>
            </a:r>
            <a:r>
              <a:rPr lang="en-US" sz="3000" dirty="0" err="1"/>
              <a:t>softwares</a:t>
            </a:r>
            <a:r>
              <a:rPr lang="en-US" sz="3000" dirty="0"/>
              <a:t> including R, SQL		</a:t>
            </a:r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141017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oding Requirements"/>
          <p:cNvSpPr/>
          <p:nvPr/>
        </p:nvSpPr>
        <p:spPr>
          <a:xfrm>
            <a:off x="1828800" y="984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Data Sources including </a:t>
            </a:r>
            <a:r>
              <a:rPr lang="en-US" dirty="0" err="1"/>
              <a:t>TMDb’s</a:t>
            </a:r>
            <a:r>
              <a:rPr lang="en-US" dirty="0"/>
              <a:t> API extraction</a:t>
            </a:r>
            <a:endParaRPr dirty="0"/>
          </a:p>
        </p:txBody>
      </p:sp>
      <p:sp>
        <p:nvSpPr>
          <p:cNvPr id="112" name="Must uses at least two APIs…"/>
          <p:cNvSpPr/>
          <p:nvPr/>
        </p:nvSpPr>
        <p:spPr>
          <a:xfrm>
            <a:off x="1828801" y="762001"/>
            <a:ext cx="8729663" cy="4245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Kaggle’s 2016 movie data set in csv Format (From Year 1927)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https://www.kaggle.com/tmdb/tmdb-movie-metadata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Calls to </a:t>
            </a:r>
            <a:r>
              <a:rPr lang="en-US" dirty="0" err="1"/>
              <a:t>TMDb’s</a:t>
            </a:r>
            <a:r>
              <a:rPr lang="en-US" dirty="0"/>
              <a:t> API to extract 2017 movies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calls for 2017 movie id’s, followed by calls for rest of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sources – Wikipedia, IMDb, etc.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https://github.com/mjr390/Movies_Exploration</a:t>
            </a:r>
            <a:r>
              <a:rPr lang="en-US" dirty="0"/>
              <a:t> (Shared Folder for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598906" y="143864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>
                <a:solidFill>
                  <a:srgbClr val="24292E"/>
                </a:solidFill>
                <a:latin typeface="-apple-system" charset="0"/>
              </a:rPr>
              <a:t>Questions &amp; Data</a:t>
            </a:r>
          </a:p>
        </p:txBody>
      </p:sp>
    </p:spTree>
    <p:extLst>
      <p:ext uri="{BB962C8B-B14F-4D97-AF65-F5344CB8AC3E}">
        <p14:creationId xmlns:p14="http://schemas.microsoft.com/office/powerpoint/2010/main" val="114454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e Glam for the Camera"/>
          <p:cNvSpPr/>
          <p:nvPr/>
        </p:nvSpPr>
        <p:spPr>
          <a:xfrm>
            <a:off x="1524000" y="15557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Thank You!</a:t>
            </a:r>
            <a:endParaRPr dirty="0"/>
          </a:p>
        </p:txBody>
      </p:sp>
      <p:sp>
        <p:nvSpPr>
          <p:cNvPr id="121" name="All presentations will be recorded……"/>
          <p:cNvSpPr/>
          <p:nvPr/>
        </p:nvSpPr>
        <p:spPr>
          <a:xfrm>
            <a:off x="1046922" y="762001"/>
            <a:ext cx="10522226" cy="239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4999" tIns="44999" rIns="44999" bIns="44999">
            <a:spAutoFit/>
          </a:bodyPr>
          <a:lstStyle/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lang="en-US" sz="3000" dirty="0"/>
          </a:p>
          <a:p>
            <a:pPr>
              <a:buSzPct val="100000"/>
              <a:buFont typeface="Arial"/>
              <a:buChar char="•"/>
              <a:defRPr sz="3000"/>
            </a:pPr>
            <a:endParaRPr sz="3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F9D0216-6111-4E97-84CF-B843428FFB97}"/>
              </a:ext>
            </a:extLst>
          </p:cNvPr>
          <p:cNvSpPr txBox="1">
            <a:spLocks/>
          </p:cNvSpPr>
          <p:nvPr/>
        </p:nvSpPr>
        <p:spPr>
          <a:xfrm>
            <a:off x="1524000" y="762001"/>
            <a:ext cx="9144000" cy="53737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Datadoctors</a:t>
            </a:r>
            <a:r>
              <a:rPr lang="en-US" dirty="0"/>
              <a:t> team:</a:t>
            </a:r>
          </a:p>
          <a:p>
            <a:pPr lvl="1"/>
            <a:r>
              <a:rPr lang="en-US" dirty="0"/>
              <a:t>Michael Rutkowski</a:t>
            </a:r>
          </a:p>
          <a:p>
            <a:pPr lvl="1"/>
            <a:r>
              <a:rPr lang="en-US" dirty="0"/>
              <a:t>Jing Xu</a:t>
            </a:r>
          </a:p>
          <a:p>
            <a:pPr lvl="1"/>
            <a:r>
              <a:rPr lang="en-US" dirty="0"/>
              <a:t>Deepa </a:t>
            </a:r>
            <a:r>
              <a:rPr lang="en-US" dirty="0" err="1"/>
              <a:t>Karnani</a:t>
            </a:r>
            <a:endParaRPr lang="en-US" dirty="0"/>
          </a:p>
          <a:p>
            <a:r>
              <a:rPr lang="en-US" dirty="0"/>
              <a:t>"This product uses the </a:t>
            </a:r>
            <a:r>
              <a:rPr lang="en-US" dirty="0" err="1"/>
              <a:t>TMDb</a:t>
            </a:r>
            <a:r>
              <a:rPr lang="en-US" dirty="0"/>
              <a:t> API but is not endorsed or certified by </a:t>
            </a:r>
            <a:r>
              <a:rPr lang="en-US" dirty="0" err="1"/>
              <a:t>TMDb</a:t>
            </a:r>
            <a:r>
              <a:rPr lang="en-US" dirty="0"/>
              <a:t>." </a:t>
            </a:r>
          </a:p>
          <a:p>
            <a:r>
              <a:rPr lang="en-US" dirty="0"/>
              <a:t>Ashish </a:t>
            </a:r>
            <a:r>
              <a:rPr lang="en-US" dirty="0" err="1"/>
              <a:t>Nachane</a:t>
            </a:r>
            <a:endParaRPr lang="en-US" dirty="0"/>
          </a:p>
          <a:p>
            <a:r>
              <a:rPr lang="en-US" dirty="0"/>
              <a:t>Ruchi Chandra</a:t>
            </a:r>
          </a:p>
          <a:p>
            <a:r>
              <a:rPr lang="en-US" dirty="0"/>
              <a:t>Aiyana Matthew</a:t>
            </a:r>
          </a:p>
          <a:p>
            <a:r>
              <a:rPr lang="en-US" dirty="0"/>
              <a:t>Mario </a:t>
            </a:r>
            <a:r>
              <a:rPr lang="en-US" dirty="0" err="1"/>
              <a:t>Aburto</a:t>
            </a:r>
            <a:endParaRPr lang="en-US" dirty="0"/>
          </a:p>
          <a:p>
            <a:r>
              <a:rPr lang="en-US" dirty="0"/>
              <a:t>Kevin Crosby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7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943" y="1823561"/>
            <a:ext cx="3855610" cy="26804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096238" y="184666"/>
            <a:ext cx="5789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Film rating, sentiment and popularity change during decade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2076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1828800" y="984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Data Clean Up and Exploration</a:t>
            </a:r>
            <a:r>
              <a:rPr lang="en-US" b="0" dirty="0"/>
              <a:t> 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C093F-03E9-447B-8609-7EE6B1F9177D}"/>
              </a:ext>
            </a:extLst>
          </p:cNvPr>
          <p:cNvSpPr txBox="1"/>
          <p:nvPr/>
        </p:nvSpPr>
        <p:spPr>
          <a:xfrm>
            <a:off x="993914" y="914399"/>
            <a:ext cx="3949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10 Best Film Production Companies</a:t>
            </a:r>
          </a:p>
          <a:p>
            <a:r>
              <a:rPr lang="en-US" dirty="0"/>
              <a:t>Warner Bros.</a:t>
            </a:r>
          </a:p>
          <a:p>
            <a:r>
              <a:rPr lang="en-US" dirty="0"/>
              <a:t>Sony Pictures Motion Picture Group</a:t>
            </a:r>
          </a:p>
          <a:p>
            <a:r>
              <a:rPr lang="en-US" dirty="0"/>
              <a:t>Walt Disney Studios</a:t>
            </a:r>
          </a:p>
          <a:p>
            <a:r>
              <a:rPr lang="en-US" dirty="0"/>
              <a:t>Universal Pictures</a:t>
            </a:r>
          </a:p>
          <a:p>
            <a:r>
              <a:rPr lang="en-US" dirty="0"/>
              <a:t>20th Century Fox</a:t>
            </a:r>
          </a:p>
          <a:p>
            <a:r>
              <a:rPr lang="en-US" dirty="0"/>
              <a:t>Paramount Pictures</a:t>
            </a:r>
          </a:p>
          <a:p>
            <a:r>
              <a:rPr lang="en-US" dirty="0"/>
              <a:t>Lionsgate Films</a:t>
            </a:r>
          </a:p>
          <a:p>
            <a:r>
              <a:rPr lang="en-US" dirty="0"/>
              <a:t>The Weinstein Company</a:t>
            </a:r>
          </a:p>
          <a:p>
            <a:r>
              <a:rPr lang="en-US" dirty="0"/>
              <a:t>Metro-Goldwyn-Mayer Studios</a:t>
            </a:r>
          </a:p>
          <a:p>
            <a:r>
              <a:rPr lang="en-US" dirty="0"/>
              <a:t>DreamWorks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D82226-720E-42EA-9312-7674899FA21C}"/>
              </a:ext>
            </a:extLst>
          </p:cNvPr>
          <p:cNvSpPr txBox="1"/>
          <p:nvPr/>
        </p:nvSpPr>
        <p:spPr>
          <a:xfrm>
            <a:off x="993914" y="5402549"/>
            <a:ext cx="7040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Load in a csv from Kaggle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Create a new df using only the wanted rows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C45B5-3E2B-4018-B13B-09BB595F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2" y="709635"/>
            <a:ext cx="10775614" cy="454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5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1828800" y="984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Data Clean Up and Exploration</a:t>
            </a:r>
            <a:r>
              <a:rPr lang="en-US" b="0" dirty="0"/>
              <a:t>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C093F-03E9-447B-8609-7EE6B1F9177D}"/>
              </a:ext>
            </a:extLst>
          </p:cNvPr>
          <p:cNvSpPr txBox="1"/>
          <p:nvPr/>
        </p:nvSpPr>
        <p:spPr>
          <a:xfrm>
            <a:off x="993914" y="914399"/>
            <a:ext cx="3949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10 Best Film Production Companies</a:t>
            </a:r>
          </a:p>
          <a:p>
            <a:r>
              <a:rPr lang="en-US" dirty="0"/>
              <a:t>Warner Bros.</a:t>
            </a:r>
          </a:p>
          <a:p>
            <a:r>
              <a:rPr lang="en-US" dirty="0"/>
              <a:t>Sony Pictures Motion Picture Group</a:t>
            </a:r>
          </a:p>
          <a:p>
            <a:r>
              <a:rPr lang="en-US" dirty="0"/>
              <a:t>Walt Disney Studios</a:t>
            </a:r>
          </a:p>
          <a:p>
            <a:r>
              <a:rPr lang="en-US" dirty="0"/>
              <a:t>Universal Pictures</a:t>
            </a:r>
          </a:p>
          <a:p>
            <a:r>
              <a:rPr lang="en-US" dirty="0"/>
              <a:t>20th Century Fox</a:t>
            </a:r>
          </a:p>
          <a:p>
            <a:r>
              <a:rPr lang="en-US" dirty="0"/>
              <a:t>Paramount Pictures</a:t>
            </a:r>
          </a:p>
          <a:p>
            <a:r>
              <a:rPr lang="en-US" dirty="0"/>
              <a:t>Lionsgate Films</a:t>
            </a:r>
          </a:p>
          <a:p>
            <a:r>
              <a:rPr lang="en-US" dirty="0"/>
              <a:t>The Weinstein Company</a:t>
            </a:r>
          </a:p>
          <a:p>
            <a:r>
              <a:rPr lang="en-US" dirty="0"/>
              <a:t>Metro-Goldwyn-Mayer Studios</a:t>
            </a:r>
          </a:p>
          <a:p>
            <a:r>
              <a:rPr lang="en-US" dirty="0"/>
              <a:t>DreamWorks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A260C-F55B-45EB-9D39-7B96E35A4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753902"/>
            <a:ext cx="8055038" cy="42599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E70E4-64BE-44ED-A653-C4B349A5CE7C}"/>
              </a:ext>
            </a:extLst>
          </p:cNvPr>
          <p:cNvSpPr txBox="1"/>
          <p:nvPr/>
        </p:nvSpPr>
        <p:spPr>
          <a:xfrm>
            <a:off x="8502162" y="914399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in a csv created by API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API calls only gathered data for wanted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Edit text to be useable</a:t>
            </a:r>
          </a:p>
        </p:txBody>
      </p:sp>
    </p:spTree>
    <p:extLst>
      <p:ext uri="{BB962C8B-B14F-4D97-AF65-F5344CB8AC3E}">
        <p14:creationId xmlns:p14="http://schemas.microsoft.com/office/powerpoint/2010/main" val="201335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1828800" y="984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Data Clean Up and Exploration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B3504-5003-4360-973F-87244EEE4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78" y="915818"/>
            <a:ext cx="6172735" cy="1104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F79EE-8A8D-4913-A12B-9F2B341D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" y="2139650"/>
            <a:ext cx="6980525" cy="23852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2C2C7-FF35-4160-B0E1-C33C76257001}"/>
              </a:ext>
            </a:extLst>
          </p:cNvPr>
          <p:cNvSpPr txBox="1"/>
          <p:nvPr/>
        </p:nvSpPr>
        <p:spPr>
          <a:xfrm>
            <a:off x="7403123" y="1107831"/>
            <a:ext cx="4229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the two </a:t>
            </a:r>
            <a:r>
              <a:rPr lang="en-US" dirty="0" err="1"/>
              <a:t>dfs</a:t>
            </a:r>
            <a:r>
              <a:rPr lang="en-US" dirty="0"/>
              <a:t> into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sentiment analysis to find the compound score, based on the movie’s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 new column to the combined df with the compound score</a:t>
            </a:r>
          </a:p>
        </p:txBody>
      </p:sp>
    </p:spTree>
    <p:extLst>
      <p:ext uri="{BB962C8B-B14F-4D97-AF65-F5344CB8AC3E}">
        <p14:creationId xmlns:p14="http://schemas.microsoft.com/office/powerpoint/2010/main" val="59055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1828800" y="984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Data Clean Up and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C093F-03E9-447B-8609-7EE6B1F9177D}"/>
              </a:ext>
            </a:extLst>
          </p:cNvPr>
          <p:cNvSpPr txBox="1"/>
          <p:nvPr/>
        </p:nvSpPr>
        <p:spPr>
          <a:xfrm>
            <a:off x="993914" y="914399"/>
            <a:ext cx="3949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10 Best Film Production Companies</a:t>
            </a:r>
          </a:p>
          <a:p>
            <a:r>
              <a:rPr lang="en-US" dirty="0"/>
              <a:t>Warner Bros.</a:t>
            </a:r>
          </a:p>
          <a:p>
            <a:r>
              <a:rPr lang="en-US" dirty="0"/>
              <a:t>Sony Pictures Motion Picture Group</a:t>
            </a:r>
          </a:p>
          <a:p>
            <a:r>
              <a:rPr lang="en-US" dirty="0"/>
              <a:t>Walt Disney Studios</a:t>
            </a:r>
          </a:p>
          <a:p>
            <a:r>
              <a:rPr lang="en-US" dirty="0"/>
              <a:t>Universal Pictures</a:t>
            </a:r>
          </a:p>
          <a:p>
            <a:r>
              <a:rPr lang="en-US" dirty="0"/>
              <a:t>20th Century Fox</a:t>
            </a:r>
          </a:p>
          <a:p>
            <a:r>
              <a:rPr lang="en-US" dirty="0"/>
              <a:t>Paramount Pictures</a:t>
            </a:r>
          </a:p>
          <a:p>
            <a:r>
              <a:rPr lang="en-US" dirty="0"/>
              <a:t>Lionsgate Films</a:t>
            </a:r>
          </a:p>
          <a:p>
            <a:r>
              <a:rPr lang="en-US" dirty="0"/>
              <a:t>The Weinstein Company</a:t>
            </a:r>
          </a:p>
          <a:p>
            <a:r>
              <a:rPr lang="en-US" dirty="0"/>
              <a:t>Metro-Goldwyn-Mayer Studios</a:t>
            </a:r>
          </a:p>
          <a:p>
            <a:r>
              <a:rPr lang="en-US" dirty="0"/>
              <a:t>DreamWorks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9BEA7-C6F0-4A42-80CF-0E2FE7692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17" y="804342"/>
            <a:ext cx="8504657" cy="5174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57CBF-C0F3-4D8C-96AC-29D4E8A33D2A}"/>
              </a:ext>
            </a:extLst>
          </p:cNvPr>
          <p:cNvSpPr txBox="1"/>
          <p:nvPr/>
        </p:nvSpPr>
        <p:spPr>
          <a:xfrm>
            <a:off x="8889023" y="914399"/>
            <a:ext cx="2980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Buckets were created to look at segmented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order to avoid generational issues a new df taking only data from 1990 on was created</a:t>
            </a:r>
          </a:p>
        </p:txBody>
      </p:sp>
    </p:spTree>
    <p:extLst>
      <p:ext uri="{BB962C8B-B14F-4D97-AF65-F5344CB8AC3E}">
        <p14:creationId xmlns:p14="http://schemas.microsoft.com/office/powerpoint/2010/main" val="186065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685800" y="117889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Data Clean Up and Exploration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D214C-A0A2-43D5-95BC-602AE0C5FF6B}"/>
              </a:ext>
            </a:extLst>
          </p:cNvPr>
          <p:cNvSpPr txBox="1"/>
          <p:nvPr/>
        </p:nvSpPr>
        <p:spPr>
          <a:xfrm>
            <a:off x="8513152" y="984760"/>
            <a:ext cx="2303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wanted to explore how the genres compared to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Needed to create </a:t>
            </a:r>
            <a:r>
              <a:rPr lang="en-US" dirty="0" err="1"/>
              <a:t>dfs</a:t>
            </a:r>
            <a:r>
              <a:rPr lang="en-US" dirty="0"/>
              <a:t> based on genre to do that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by finding what the unique genres 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6D2547-E0D2-4C0A-B48C-F5425F28B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4" y="984760"/>
            <a:ext cx="6469941" cy="28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resentation Requirement"/>
          <p:cNvSpPr/>
          <p:nvPr/>
        </p:nvSpPr>
        <p:spPr>
          <a:xfrm>
            <a:off x="667101" y="71726"/>
            <a:ext cx="6781800" cy="460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rPr lang="en-US" dirty="0"/>
              <a:t>Data Clean Up and Exploration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8C093F-03E9-447B-8609-7EE6B1F9177D}"/>
              </a:ext>
            </a:extLst>
          </p:cNvPr>
          <p:cNvSpPr txBox="1"/>
          <p:nvPr/>
        </p:nvSpPr>
        <p:spPr>
          <a:xfrm>
            <a:off x="993914" y="914399"/>
            <a:ext cx="39491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10 Best Film Production Companies</a:t>
            </a:r>
          </a:p>
          <a:p>
            <a:r>
              <a:rPr lang="en-US" dirty="0"/>
              <a:t>Warner Bros.</a:t>
            </a:r>
          </a:p>
          <a:p>
            <a:r>
              <a:rPr lang="en-US" dirty="0"/>
              <a:t>Sony Pictures Motion Picture Group</a:t>
            </a:r>
          </a:p>
          <a:p>
            <a:r>
              <a:rPr lang="en-US" dirty="0"/>
              <a:t>Walt Disney Studios</a:t>
            </a:r>
          </a:p>
          <a:p>
            <a:r>
              <a:rPr lang="en-US" dirty="0"/>
              <a:t>Universal Pictures</a:t>
            </a:r>
          </a:p>
          <a:p>
            <a:r>
              <a:rPr lang="en-US" dirty="0"/>
              <a:t>20th Century Fox</a:t>
            </a:r>
          </a:p>
          <a:p>
            <a:r>
              <a:rPr lang="en-US" dirty="0"/>
              <a:t>Paramount Pictures</a:t>
            </a:r>
          </a:p>
          <a:p>
            <a:r>
              <a:rPr lang="en-US" dirty="0"/>
              <a:t>Lionsgate Films</a:t>
            </a:r>
          </a:p>
          <a:p>
            <a:r>
              <a:rPr lang="en-US" dirty="0"/>
              <a:t>The Weinstein Company</a:t>
            </a:r>
          </a:p>
          <a:p>
            <a:r>
              <a:rPr lang="en-US" dirty="0"/>
              <a:t>Metro-Goldwyn-Mayer Studios</a:t>
            </a:r>
          </a:p>
          <a:p>
            <a:r>
              <a:rPr lang="en-US" dirty="0"/>
              <a:t>DreamWorks Pictures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F842D-B399-45A4-81C4-AD3A7E6A5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423"/>
            <a:ext cx="8116003" cy="5711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96A1E4-5E45-4F6E-9900-07438670588F}"/>
              </a:ext>
            </a:extLst>
          </p:cNvPr>
          <p:cNvSpPr txBox="1"/>
          <p:nvPr/>
        </p:nvSpPr>
        <p:spPr>
          <a:xfrm>
            <a:off x="8247185" y="914399"/>
            <a:ext cx="36663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steps were taken to create these </a:t>
            </a:r>
            <a:r>
              <a:rPr lang="en-US" dirty="0" err="1"/>
              <a:t>dfs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started by creating an empty list for each genre in the unique genres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After, we looped through each row in the 1990s df and stored the data in the ‘genres’ column to a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Then, checked which genres appeared in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appended the entire row to each genre that the movie belongs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why we had to change the text earlier, to read each as a json</a:t>
            </a:r>
          </a:p>
        </p:txBody>
      </p:sp>
    </p:spTree>
    <p:extLst>
      <p:ext uri="{BB962C8B-B14F-4D97-AF65-F5344CB8AC3E}">
        <p14:creationId xmlns:p14="http://schemas.microsoft.com/office/powerpoint/2010/main" val="201228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4849</TotalTime>
  <Words>1347</Words>
  <Application>Microsoft Office PowerPoint</Application>
  <PresentationFormat>Widescreen</PresentationFormat>
  <Paragraphs>242</Paragraphs>
  <Slides>31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Office Theme</vt:lpstr>
      <vt:lpstr>TMDb Movies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Owner</dc:creator>
  <cp:lastModifiedBy>Mike Rutkowski</cp:lastModifiedBy>
  <cp:revision>98</cp:revision>
  <dcterms:created xsi:type="dcterms:W3CDTF">2018-06-30T18:29:13Z</dcterms:created>
  <dcterms:modified xsi:type="dcterms:W3CDTF">2018-07-07T03:11:37Z</dcterms:modified>
</cp:coreProperties>
</file>